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70" r:id="rId7"/>
    <p:sldId id="262" r:id="rId8"/>
    <p:sldId id="279" r:id="rId9"/>
    <p:sldId id="283" r:id="rId10"/>
    <p:sldId id="271" r:id="rId11"/>
    <p:sldId id="280" r:id="rId12"/>
    <p:sldId id="284" r:id="rId13"/>
    <p:sldId id="273" r:id="rId14"/>
    <p:sldId id="274" r:id="rId15"/>
    <p:sldId id="282" r:id="rId16"/>
    <p:sldId id="285" r:id="rId17"/>
    <p:sldId id="272" r:id="rId18"/>
    <p:sldId id="265" r:id="rId19"/>
    <p:sldId id="276" r:id="rId20"/>
    <p:sldId id="277" r:id="rId21"/>
    <p:sldId id="286" r:id="rId22"/>
    <p:sldId id="269" r:id="rId23"/>
    <p:sldId id="266" r:id="rId24"/>
    <p:sldId id="268" r:id="rId25"/>
    <p:sldId id="287" r:id="rId26"/>
    <p:sldId id="27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544" userDrawn="1">
          <p15:clr>
            <a:srgbClr val="A4A3A4"/>
          </p15:clr>
        </p15:guide>
        <p15:guide id="2" pos="5136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  <p15:guide id="4" orient="horz" pos="29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140091-4338-3B6B-BFDD-BB8C86656F91}" v="150" dt="2023-11-29T14:54:14.274"/>
    <p1510:client id="{26146BD0-FDE0-405A-A110-4981452648AC}" v="1479" dt="2023-11-29T19:37:34.695"/>
    <p1510:client id="{85016650-404B-5484-7CE0-EFA88F174D9E}" v="2" dt="2023-11-28T20:21:15.558"/>
    <p1510:client id="{926D7DD1-78C6-E947-AB99-062CD6D3DF9B}" v="52" dt="2023-11-29T20:13:16.1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2544"/>
        <p:guide pos="5136"/>
        <p:guide orient="horz" pos="1416"/>
        <p:guide orient="horz" pos="2904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373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976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494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9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78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10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54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75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802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90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68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790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mute-pn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c/3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19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8.jpeg"/><Relationship Id="rId5" Type="http://schemas.openxmlformats.org/officeDocument/2006/relationships/slideLayout" Target="../slideLayouts/slideLayout5.xml"/><Relationship Id="rId4" Type="http://schemas.openxmlformats.org/officeDocument/2006/relationships/audio" Target="../media/media2.wav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1C6B968B-B3C2-F941-48FA-6F213B31A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25071" y="1398815"/>
            <a:ext cx="3241720" cy="413657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3EFE7FE3-D000-3287-CB6A-D82815C75C91}"/>
              </a:ext>
            </a:extLst>
          </p:cNvPr>
          <p:cNvGrpSpPr/>
          <p:nvPr/>
        </p:nvGrpSpPr>
        <p:grpSpPr>
          <a:xfrm>
            <a:off x="4038600" y="0"/>
            <a:ext cx="4114800" cy="6858000"/>
            <a:chOff x="4038600" y="0"/>
            <a:chExt cx="4114800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C5B9C79-264A-CCE5-A612-70A2615E5883}"/>
                </a:ext>
              </a:extLst>
            </p:cNvPr>
            <p:cNvSpPr/>
            <p:nvPr/>
          </p:nvSpPr>
          <p:spPr>
            <a:xfrm>
              <a:off x="4038600" y="0"/>
              <a:ext cx="4114800" cy="6858000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08B99EF-4426-1479-1EE1-290306A96D62}"/>
                </a:ext>
              </a:extLst>
            </p:cNvPr>
            <p:cNvSpPr txBox="1"/>
            <p:nvPr/>
          </p:nvSpPr>
          <p:spPr>
            <a:xfrm>
              <a:off x="4038600" y="1436916"/>
              <a:ext cx="4114800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ACTIVE</a:t>
              </a:r>
            </a:p>
            <a:p>
              <a:pPr algn="ctr"/>
              <a:r>
                <a:rPr lang="en-US" sz="4800" b="1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NOISE</a:t>
              </a:r>
            </a:p>
            <a:p>
              <a:pPr algn="ctr"/>
              <a:r>
                <a:rPr lang="en-US" sz="4800" b="1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</a:t>
              </a:r>
            </a:p>
            <a:p>
              <a:pPr algn="ctr"/>
              <a:r>
                <a:rPr lang="en-US" sz="4800" b="1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WITHIN A CLASSROOM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5F8CE32-5A35-618A-F461-30D43F70335E}"/>
              </a:ext>
            </a:extLst>
          </p:cNvPr>
          <p:cNvGrpSpPr/>
          <p:nvPr/>
        </p:nvGrpSpPr>
        <p:grpSpPr>
          <a:xfrm>
            <a:off x="0" y="0"/>
            <a:ext cx="4038600" cy="6858000"/>
            <a:chOff x="0" y="0"/>
            <a:chExt cx="40386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20B7C2-97C2-0399-F1A4-D845E85F144E}"/>
                </a:ext>
              </a:extLst>
            </p:cNvPr>
            <p:cNvSpPr/>
            <p:nvPr/>
          </p:nvSpPr>
          <p:spPr>
            <a:xfrm>
              <a:off x="0" y="0"/>
              <a:ext cx="4038600" cy="68580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49EBA0-DA3B-652B-CE81-E1659B124836}"/>
                </a:ext>
              </a:extLst>
            </p:cNvPr>
            <p:cNvSpPr txBox="1"/>
            <p:nvPr/>
          </p:nvSpPr>
          <p:spPr>
            <a:xfrm>
              <a:off x="0" y="2139045"/>
              <a:ext cx="40386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err="1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Jalene</a:t>
              </a:r>
              <a:r>
                <a:rPr lang="en-US" sz="3200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 Joyce</a:t>
              </a:r>
            </a:p>
            <a:p>
              <a:pPr algn="ctr"/>
              <a:r>
                <a:rPr lang="en-US" sz="3200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Dylan Mitchell</a:t>
              </a:r>
              <a:br>
                <a:rPr lang="en-US" sz="3200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3200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Carson Pope</a:t>
              </a:r>
            </a:p>
            <a:p>
              <a:pPr algn="ctr"/>
              <a:r>
                <a:rPr lang="en-US" sz="3200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Caleb Turney</a:t>
              </a:r>
            </a:p>
            <a:p>
              <a:pPr algn="ctr"/>
              <a:r>
                <a:rPr lang="en-US" sz="3200">
                  <a:solidFill>
                    <a:schemeClr val="bg1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Jared Vega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383712A-EE3B-11A2-2637-83DE66F5EDA2}"/>
              </a:ext>
            </a:extLst>
          </p:cNvPr>
          <p:cNvSpPr txBox="1"/>
          <p:nvPr/>
        </p:nvSpPr>
        <p:spPr>
          <a:xfrm>
            <a:off x="8153400" y="6627168"/>
            <a:ext cx="38519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pngall.com/mute-png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/3.0/"/>
              </a:rPr>
              <a:t>CC BY-NC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902292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05794719-D979-EC47-D74A-114B9F0C7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7766" y="2764075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Class-D Audio Amplifier AA-AB32231</a:t>
            </a:r>
          </a:p>
          <a:p>
            <a:r>
              <a:rPr lang="en-US" sz="2200"/>
              <a:t>CSS-10246-304 4Ω speaker</a:t>
            </a:r>
          </a:p>
          <a:p>
            <a:r>
              <a:rPr lang="en-US" sz="2200">
                <a:cs typeface="Calibri"/>
              </a:rPr>
              <a:t>Amplifies and outputs processed signal </a:t>
            </a:r>
          </a:p>
        </p:txBody>
      </p:sp>
      <p:pic>
        <p:nvPicPr>
          <p:cNvPr id="4" name="Content Placeholder 3" descr="A circuit board with many wires&#10;&#10;Description automatically generated">
            <a:extLst>
              <a:ext uri="{FF2B5EF4-FFF2-40B4-BE49-F238E27FC236}">
                <a16:creationId xmlns:a16="http://schemas.microsoft.com/office/drawing/2014/main" id="{B08C5A75-6A58-35E3-EE18-83D398F4E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127" y="1944701"/>
            <a:ext cx="5178437" cy="222576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56D7E59-C602-D831-37C7-A2DB7466A6BE}"/>
              </a:ext>
            </a:extLst>
          </p:cNvPr>
          <p:cNvSpPr txBox="1">
            <a:spLocks/>
          </p:cNvSpPr>
          <p:nvPr/>
        </p:nvSpPr>
        <p:spPr>
          <a:xfrm>
            <a:off x="904741" y="281413"/>
            <a:ext cx="10515600" cy="1325563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Output</a:t>
            </a:r>
            <a:endParaRPr lang="en-US" b="1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CSS-10246-304">
            <a:extLst>
              <a:ext uri="{FF2B5EF4-FFF2-40B4-BE49-F238E27FC236}">
                <a16:creationId xmlns:a16="http://schemas.microsoft.com/office/drawing/2014/main" id="{1466519F-855F-C2FD-7112-34BD4EEC0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0766" y="4510625"/>
            <a:ext cx="2121711" cy="2121711"/>
          </a:xfrm>
          <a:prstGeom prst="rect">
            <a:avLst/>
          </a:prstGeom>
        </p:spPr>
      </p:pic>
      <p:pic>
        <p:nvPicPr>
          <p:cNvPr id="7" name="Picture 6" descr="Main product image for Sure AA-AB32231 2x8W at 4 Ohm TPA3110 Class-D Audio  320-329">
            <a:extLst>
              <a:ext uri="{FF2B5EF4-FFF2-40B4-BE49-F238E27FC236}">
                <a16:creationId xmlns:a16="http://schemas.microsoft.com/office/drawing/2014/main" id="{59715B5E-1BAB-2A9B-FAF5-B3AECBB8C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1932" y="4381230"/>
            <a:ext cx="2375711" cy="2375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49891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838B3-E1C6-7D9B-22E6-8291AE3DA46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Power</a:t>
            </a:r>
            <a:endParaRPr lang="en-US" b="1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 descr="Buildable_Schematic.png">
            <a:extLst>
              <a:ext uri="{FF2B5EF4-FFF2-40B4-BE49-F238E27FC236}">
                <a16:creationId xmlns:a16="http://schemas.microsoft.com/office/drawing/2014/main" id="{CAF5E4CC-6F1F-EED6-4165-ADD4D86426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18146" y="1855602"/>
            <a:ext cx="3324225" cy="2265884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BD13BC-1C56-7A04-6218-C8B87D69A08E}"/>
              </a:ext>
            </a:extLst>
          </p:cNvPr>
          <p:cNvSpPr txBox="1"/>
          <p:nvPr/>
        </p:nvSpPr>
        <p:spPr>
          <a:xfrm>
            <a:off x="798381" y="2116666"/>
            <a:ext cx="5731607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Goal of the power subsystem was the following: provide 12V to the output, 10V to input and error, and 5V to Main processor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This was achieved by utilizing 2 buck converts, a proto-board, jumper cables, and a wall wart.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Wall wart provided 12V and 1.5A which was perfect to power the output subsystem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We utilized the buck converters to step down the voltages and power the input, output, and main processor.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The proto-board and jumper cables were used to bring everything together and efficiently power everything.</a:t>
            </a:r>
          </a:p>
        </p:txBody>
      </p:sp>
      <p:pic>
        <p:nvPicPr>
          <p:cNvPr id="6" name="Picture 5" descr="A circuit board with wires&#10;&#10;Description automatically generated">
            <a:extLst>
              <a:ext uri="{FF2B5EF4-FFF2-40B4-BE49-F238E27FC236}">
                <a16:creationId xmlns:a16="http://schemas.microsoft.com/office/drawing/2014/main" id="{44478152-6410-45F2-A932-CB9149B49B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146" y="4188875"/>
            <a:ext cx="3324225" cy="2493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886283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6F8DBFCC-E092-A233-7DA6-D291D0D45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2046" y="1273322"/>
            <a:ext cx="11687907" cy="431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24397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6F8DBFCC-E092-A233-7DA6-D291D0D45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7068924" y="451731"/>
            <a:ext cx="19264397" cy="711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361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200D1-FA48-33ED-DCED-246E5B78F01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  <a:ln>
            <a:noFill/>
          </a:ln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Main Processing</a:t>
            </a:r>
            <a:b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Bluetooth Communications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89140-57F2-ECF9-5B00-7E61F432EB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i="0">
                <a:solidFill>
                  <a:srgbClr val="101820"/>
                </a:solidFill>
                <a:effectLst/>
                <a:latin typeface="barlow semicondensed"/>
              </a:rPr>
              <a:t>EVAL-BF706M-EZLITE</a:t>
            </a:r>
          </a:p>
          <a:p>
            <a:r>
              <a:rPr lang="en-US">
                <a:solidFill>
                  <a:srgbClr val="101820"/>
                </a:solidFill>
                <a:latin typeface="barlow semicondensed"/>
              </a:rPr>
              <a:t>24 Bit Audio Codec</a:t>
            </a:r>
          </a:p>
          <a:p>
            <a:r>
              <a:rPr lang="en-US">
                <a:solidFill>
                  <a:srgbClr val="101820"/>
                </a:solidFill>
                <a:latin typeface="barlow semicondensed"/>
              </a:rPr>
              <a:t>64-Bit DSP Processor</a:t>
            </a:r>
          </a:p>
          <a:p>
            <a:r>
              <a:rPr lang="en-US">
                <a:solidFill>
                  <a:srgbClr val="101820"/>
                </a:solidFill>
                <a:latin typeface="barlow semicondensed"/>
              </a:rPr>
              <a:t>Used for </a:t>
            </a:r>
            <a:r>
              <a:rPr lang="en-US" i="1">
                <a:solidFill>
                  <a:srgbClr val="101820"/>
                </a:solidFill>
                <a:latin typeface="barlow semicondensed"/>
              </a:rPr>
              <a:t>Quick Processing</a:t>
            </a:r>
            <a:r>
              <a:rPr lang="en-US">
                <a:solidFill>
                  <a:srgbClr val="101820"/>
                </a:solidFill>
                <a:latin typeface="barlow semicondensed"/>
              </a:rPr>
              <a:t> of </a:t>
            </a:r>
            <a:r>
              <a:rPr lang="en-US" err="1">
                <a:solidFill>
                  <a:srgbClr val="101820"/>
                </a:solidFill>
                <a:latin typeface="barlow semicondensed"/>
              </a:rPr>
              <a:t>FxLMS</a:t>
            </a:r>
            <a:r>
              <a:rPr lang="en-US">
                <a:solidFill>
                  <a:srgbClr val="101820"/>
                </a:solidFill>
                <a:latin typeface="barlow semicondensed"/>
              </a:rPr>
              <a:t> Algorithm</a:t>
            </a:r>
          </a:p>
          <a:p>
            <a:endParaRPr lang="en-US">
              <a:solidFill>
                <a:srgbClr val="101820"/>
              </a:solidFill>
              <a:latin typeface="barlow semicondensed"/>
            </a:endParaRPr>
          </a:p>
          <a:p>
            <a:pPr marL="0" indent="0">
              <a:buNone/>
            </a:pPr>
            <a:r>
              <a:rPr lang="en-US" b="1">
                <a:solidFill>
                  <a:srgbClr val="101820"/>
                </a:solidFill>
                <a:latin typeface="barlow semicondensed"/>
              </a:rPr>
              <a:t>Bluetooth Communications</a:t>
            </a:r>
          </a:p>
          <a:p>
            <a:r>
              <a:rPr lang="en-US">
                <a:solidFill>
                  <a:srgbClr val="101820"/>
                </a:solidFill>
                <a:latin typeface="barlow semicondensed"/>
              </a:rPr>
              <a:t>Arduino Uno R4 </a:t>
            </a:r>
            <a:r>
              <a:rPr lang="en-US" err="1">
                <a:solidFill>
                  <a:srgbClr val="101820"/>
                </a:solidFill>
                <a:latin typeface="barlow semicondensed"/>
              </a:rPr>
              <a:t>Wifi</a:t>
            </a:r>
            <a:r>
              <a:rPr lang="en-US">
                <a:solidFill>
                  <a:srgbClr val="101820"/>
                </a:solidFill>
                <a:latin typeface="barlow semicondensed"/>
              </a:rPr>
              <a:t> communicates with Arduino Nano 33 IoT</a:t>
            </a:r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F52DCC8-29AC-3117-E0F2-985768828B1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267122270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200D1-FA48-33ED-DCED-246E5B78F01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  <a:ln>
            <a:noFill/>
          </a:ln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89140-57F2-ECF9-5B00-7E61F432EB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b="1"/>
              <a:t>Main System w/</a:t>
            </a:r>
            <a:endParaRPr lang="en-US"/>
          </a:p>
          <a:p>
            <a:pPr marL="0" indent="0" algn="ctr">
              <a:buNone/>
            </a:pPr>
            <a:r>
              <a:rPr lang="en-US" b="1"/>
              <a:t>Filtered X LMS</a:t>
            </a:r>
            <a:endParaRPr lang="en-US"/>
          </a:p>
          <a:p>
            <a:pPr marL="0" indent="0" algn="ctr">
              <a:buNone/>
            </a:pPr>
            <a:endParaRPr lang="en-US" b="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FD20E6-D92F-E435-A0CD-198E856C95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/>
              <a:t>1D Convolutional Neural Network</a:t>
            </a:r>
          </a:p>
          <a:p>
            <a:pPr marL="0" indent="0">
              <a:buNone/>
            </a:pPr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EC4B247-272F-2F9A-F709-9997726F20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051945"/>
              </p:ext>
            </p:extLst>
          </p:nvPr>
        </p:nvGraphicFramePr>
        <p:xfrm>
          <a:off x="7535635" y="2568225"/>
          <a:ext cx="2454729" cy="36087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54729">
                  <a:extLst>
                    <a:ext uri="{9D8B030D-6E8A-4147-A177-3AD203B41FA5}">
                      <a16:colId xmlns:a16="http://schemas.microsoft.com/office/drawing/2014/main" val="593723501"/>
                    </a:ext>
                  </a:extLst>
                </a:gridCol>
              </a:tblGrid>
              <a:tr h="445676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Input Layer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76025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Conv1D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3845351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Conv1D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2692511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MaxPooling1D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345224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Dropout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2435761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Flatten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3737573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Dense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8551715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Dense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2345403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5BDB2CCA-AC83-65F5-C0A2-8B2709AE2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14" y="2989139"/>
            <a:ext cx="5559373" cy="334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280938"/>
      </p:ext>
    </p:extLst>
  </p:cSld>
  <p:clrMapOvr>
    <a:masterClrMapping/>
  </p:clrMapOvr>
  <p:transition spd="slow">
    <p:push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838B3-E1C6-7D9B-22E6-8291AE3DA46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Mounting</a:t>
            </a:r>
            <a:endParaRPr lang="en-US"/>
          </a:p>
        </p:txBody>
      </p:sp>
      <p:pic>
        <p:nvPicPr>
          <p:cNvPr id="4" name="Content Placeholder 3" descr="Buildable Schematic of mounting system top-down view">
            <a:extLst>
              <a:ext uri="{FF2B5EF4-FFF2-40B4-BE49-F238E27FC236}">
                <a16:creationId xmlns:a16="http://schemas.microsoft.com/office/drawing/2014/main" id="{B54D5FD4-74BA-16B8-813A-5BB0CE530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0417" y="2445493"/>
            <a:ext cx="2713931" cy="319485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D9A992D-84B4-527E-2211-3965CDA8D365}"/>
              </a:ext>
            </a:extLst>
          </p:cNvPr>
          <p:cNvSpPr txBox="1"/>
          <p:nvPr/>
        </p:nvSpPr>
        <p:spPr>
          <a:xfrm>
            <a:off x="831761" y="2186725"/>
            <a:ext cx="4298323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>
                <a:cs typeface="Calibri"/>
              </a:rPr>
              <a:t>A space to hold each subsystem</a:t>
            </a:r>
          </a:p>
          <a:p>
            <a:pPr marL="285750" indent="-285750">
              <a:buFont typeface="Arial"/>
              <a:buChar char="•"/>
            </a:pPr>
            <a:r>
              <a:rPr lang="en-US" sz="2800">
                <a:cs typeface="Calibri"/>
              </a:rPr>
              <a:t>Mountable on the wall to minimize physical obstruction</a:t>
            </a:r>
          </a:p>
        </p:txBody>
      </p:sp>
      <p:pic>
        <p:nvPicPr>
          <p:cNvPr id="5" name="Picture 4" descr="To scale Buildable Schematic">
            <a:extLst>
              <a:ext uri="{FF2B5EF4-FFF2-40B4-BE49-F238E27FC236}">
                <a16:creationId xmlns:a16="http://schemas.microsoft.com/office/drawing/2014/main" id="{B513DB3A-85AF-6BE4-CC5E-E38D2434F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494" y="2440173"/>
            <a:ext cx="3169233" cy="319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629385"/>
      </p:ext>
    </p:extLst>
  </p:cSld>
  <p:clrMapOvr>
    <a:masterClrMapping/>
  </p:clrMapOvr>
  <p:transition spd="slow">
    <p:push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838B3-E1C6-7D9B-22E6-8291AE3DA46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Mistakes Were Made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F81561-8295-577F-0181-62832015B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marL="457200" indent="-457200"/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Multiple Errors Occurred And Went Unnoticed Until The Implementation Phase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The Development Of Software For Transmitting Data On A Sample-by-sample Basis Between DSP And Arduino Posed Greater Challenges Than Initially Anticipated.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>
                <a:solidFill>
                  <a:srgbClr val="000000"/>
                </a:solidFill>
                <a:cs typeface="Calibri" panose="020F0502020204030204"/>
              </a:rPr>
              <a:t>Forgot To Add I/O Ports On Input And Error PCB's</a:t>
            </a:r>
            <a:endParaRPr lang="en-US">
              <a:solidFill>
                <a:srgbClr val="000000"/>
              </a:solidFill>
              <a:ea typeface="Calibri"/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>
                <a:solidFill>
                  <a:srgbClr val="000000"/>
                </a:solidFill>
                <a:cs typeface="Calibri" panose="020F0502020204030204"/>
              </a:rPr>
              <a:t>USB Connection Adaptors Were Not Ordered</a:t>
            </a:r>
          </a:p>
          <a:p>
            <a:pPr marL="457200" lvl="1" indent="0">
              <a:buNone/>
            </a:pPr>
            <a:endParaRPr lang="en-US">
              <a:solidFill>
                <a:srgbClr val="000000"/>
              </a:solidFill>
              <a:ea typeface="Calibri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59516069"/>
      </p:ext>
    </p:extLst>
  </p:cSld>
  <p:clrMapOvr>
    <a:masterClrMapping/>
  </p:clrMapOvr>
  <p:transition spd="slow">
    <p:push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03C0A-499B-44C4-A395-89EE3B0073C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Lessons Learned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786918-5DEF-A6DB-EDC0-782774072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b">
            <a:noAutofit/>
          </a:bodyPr>
          <a:lstStyle/>
          <a:p>
            <a:r>
              <a:rPr lang="en-US" sz="3200">
                <a:ea typeface="Calibri"/>
                <a:cs typeface="Calibri"/>
              </a:rPr>
              <a:t>Facilitating Communication Between Engineers Handling Distinct Subsystems Is Crucial</a:t>
            </a:r>
          </a:p>
          <a:p>
            <a:endParaRPr lang="en-US" sz="320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Double-check Every Aspect Of The Project To Minimize Errors</a:t>
            </a:r>
            <a:endParaRPr lang="en-US" sz="3200">
              <a:solidFill>
                <a:srgbClr val="000000"/>
              </a:solidFill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pPr marL="0" indent="0" algn="ctr">
              <a:spcBef>
                <a:spcPts val="1000"/>
              </a:spcBef>
              <a:buNone/>
            </a:pPr>
            <a:r>
              <a:rPr lang="en-US" sz="3600" b="1" i="1">
                <a:ea typeface="Calibri"/>
                <a:cs typeface="Calibri"/>
              </a:rPr>
              <a:t>Documentation is Everything!</a:t>
            </a:r>
          </a:p>
          <a:p>
            <a:endParaRPr lang="en-US" sz="32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53255103"/>
      </p:ext>
    </p:extLst>
  </p:cSld>
  <p:clrMapOvr>
    <a:masterClrMapping/>
  </p:clrMapOvr>
  <p:transition spd="slow">
    <p:push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03C0A-499B-44C4-A395-89EE3B0073C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Budget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D82353A-70AD-B663-D7EA-8548CEA7A8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5202346"/>
              </p:ext>
            </p:extLst>
          </p:nvPr>
        </p:nvGraphicFramePr>
        <p:xfrm>
          <a:off x="3729295" y="2052570"/>
          <a:ext cx="4733410" cy="394519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3103488">
                  <a:extLst>
                    <a:ext uri="{9D8B030D-6E8A-4147-A177-3AD203B41FA5}">
                      <a16:colId xmlns:a16="http://schemas.microsoft.com/office/drawing/2014/main" val="1722691456"/>
                    </a:ext>
                  </a:extLst>
                </a:gridCol>
                <a:gridCol w="1629922">
                  <a:extLst>
                    <a:ext uri="{9D8B030D-6E8A-4147-A177-3AD203B41FA5}">
                      <a16:colId xmlns:a16="http://schemas.microsoft.com/office/drawing/2014/main" val="1303974895"/>
                    </a:ext>
                  </a:extLst>
                </a:gridCol>
              </a:tblGrid>
              <a:tr h="43367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Subsystem</a:t>
                      </a:r>
                    </a:p>
                  </a:txBody>
                  <a:tcPr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Cost</a:t>
                      </a:r>
                    </a:p>
                  </a:txBody>
                  <a:tcPr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8466466"/>
                  </a:ext>
                </a:extLst>
              </a:tr>
              <a:tr h="439693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Main Processor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bg1"/>
                          </a:solidFill>
                        </a:rPr>
                        <a:t>$135.8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442150"/>
                  </a:ext>
                </a:extLst>
              </a:tr>
              <a:tr h="439693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Input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bg1"/>
                          </a:solidFill>
                        </a:rPr>
                        <a:t>$5.43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9353610"/>
                  </a:ext>
                </a:extLst>
              </a:tr>
              <a:tr h="439693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Output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bg1"/>
                          </a:solidFill>
                        </a:rPr>
                        <a:t>$32.35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292626"/>
                  </a:ext>
                </a:extLst>
              </a:tr>
              <a:tr h="439693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Error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bg1"/>
                          </a:solidFill>
                        </a:rPr>
                        <a:t>$5.43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8907993"/>
                  </a:ext>
                </a:extLst>
              </a:tr>
              <a:tr h="439693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Mounting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bg1"/>
                          </a:solidFill>
                        </a:rPr>
                        <a:t>$14.83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3489918"/>
                  </a:ext>
                </a:extLst>
              </a:tr>
              <a:tr h="439693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Power 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bg1"/>
                          </a:solidFill>
                        </a:rPr>
                        <a:t>$26.07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5363852"/>
                  </a:ext>
                </a:extLst>
              </a:tr>
              <a:tr h="43367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Passives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bg1"/>
                          </a:solidFill>
                        </a:rPr>
                        <a:t>$23.45</a:t>
                      </a:r>
                    </a:p>
                  </a:txBody>
                  <a:tcPr anchor="ctr"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0362101"/>
                  </a:ext>
                </a:extLst>
              </a:tr>
              <a:tr h="43969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Total</a:t>
                      </a:r>
                    </a:p>
                  </a:txBody>
                  <a:tcPr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$223.36</a:t>
                      </a:r>
                    </a:p>
                  </a:txBody>
                  <a:tcPr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20790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15D9E9D-062B-D946-1549-74A36F539341}"/>
              </a:ext>
            </a:extLst>
          </p:cNvPr>
          <p:cNvSpPr txBox="1"/>
          <p:nvPr/>
        </p:nvSpPr>
        <p:spPr>
          <a:xfrm>
            <a:off x="845176" y="2052570"/>
            <a:ext cx="512471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/>
              <a:buChar char="•"/>
            </a:pPr>
            <a:endParaRPr lang="en-US" sz="28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45756055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03C0A-499B-44C4-A395-89EE3B0073C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Problem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0AF7AB7-0CAD-1DE2-1ED0-158D2AEF4BDC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2392911"/>
            <a:ext cx="5181600" cy="3216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0C362C-8BBA-E8D6-9EAA-D43D47BA32B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r>
              <a:rPr lang="en-US">
                <a:cs typeface="Calibri"/>
              </a:rPr>
              <a:t>Construction at Tennessee Tech has rapidly increased</a:t>
            </a:r>
          </a:p>
          <a:p>
            <a:r>
              <a:rPr lang="en-US">
                <a:cs typeface="Calibri"/>
              </a:rPr>
              <a:t>This has created distractions in class due to the increased noise</a:t>
            </a:r>
          </a:p>
          <a:p>
            <a:r>
              <a:rPr lang="en-US">
                <a:cs typeface="Calibri"/>
              </a:rPr>
              <a:t>An active noise control solution will improve the issue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157268"/>
      </p:ext>
    </p:extLst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7D419-2909-2E51-F703-91626872ADC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BF036-E782-8056-76BE-0379E47D7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1">
              <a:buNone/>
            </a:pPr>
            <a:br>
              <a:rPr lang="en-US" sz="2200" b="1">
                <a:ea typeface="+mn-lt"/>
                <a:cs typeface="+mn-lt"/>
              </a:rPr>
            </a:br>
            <a:r>
              <a:rPr lang="en-US" sz="2200" b="1">
                <a:ea typeface="+mn-lt"/>
                <a:cs typeface="+mn-lt"/>
              </a:rPr>
              <a:t>1. Setup a simulation of a classroom with outside noise coming in towards the input microphone and through to the speakers which point to the error microphone</a:t>
            </a:r>
            <a:br>
              <a:rPr lang="en-US" sz="2200" b="1">
                <a:ea typeface="+mn-lt"/>
                <a:cs typeface="+mn-lt"/>
              </a:rPr>
            </a:br>
            <a:r>
              <a:rPr lang="en-US" sz="2200" b="1">
                <a:ea typeface="+mn-lt"/>
                <a:cs typeface="+mn-lt"/>
              </a:rPr>
              <a:t>2. Record ten-second audio clips using a microphone at the error location with ambient noise three times</a:t>
            </a:r>
            <a:br>
              <a:rPr lang="en-US" sz="2200" b="1">
                <a:ea typeface="+mn-lt"/>
                <a:cs typeface="+mn-lt"/>
              </a:rPr>
            </a:br>
            <a:r>
              <a:rPr lang="en-US" sz="2200" b="1">
                <a:ea typeface="+mn-lt"/>
                <a:cs typeface="+mn-lt"/>
              </a:rPr>
              <a:t>3. Record ten-second audio clips using a microphone at the error location with generated noise without</a:t>
            </a:r>
            <a:br>
              <a:rPr lang="en-US" sz="2200" b="1">
                <a:ea typeface="+mn-lt"/>
                <a:cs typeface="+mn-lt"/>
              </a:rPr>
            </a:br>
            <a:r>
              <a:rPr lang="en-US" sz="2200" b="1">
                <a:ea typeface="+mn-lt"/>
                <a:cs typeface="+mn-lt"/>
              </a:rPr>
              <a:t>active noise cancellation three times</a:t>
            </a:r>
            <a:br>
              <a:rPr lang="en-US" sz="2200" b="1">
                <a:ea typeface="+mn-lt"/>
                <a:cs typeface="+mn-lt"/>
              </a:rPr>
            </a:br>
            <a:r>
              <a:rPr lang="en-US" sz="2200" b="1">
                <a:ea typeface="+mn-lt"/>
                <a:cs typeface="+mn-lt"/>
              </a:rPr>
              <a:t>4. Record ten-second audio clips using a microphone at the error location with generated noise with</a:t>
            </a:r>
            <a:br>
              <a:rPr lang="en-US" sz="2200" b="1">
                <a:ea typeface="+mn-lt"/>
                <a:cs typeface="+mn-lt"/>
              </a:rPr>
            </a:br>
            <a:r>
              <a:rPr lang="en-US" sz="2200" b="1">
                <a:ea typeface="+mn-lt"/>
                <a:cs typeface="+mn-lt"/>
              </a:rPr>
              <a:t>active noise cancellation three times</a:t>
            </a:r>
            <a:br>
              <a:rPr lang="en-US" sz="2200" b="1">
                <a:ea typeface="+mn-lt"/>
                <a:cs typeface="+mn-lt"/>
              </a:rPr>
            </a:br>
            <a:r>
              <a:rPr lang="en-US" sz="2200" b="1">
                <a:ea typeface="+mn-lt"/>
                <a:cs typeface="+mn-lt"/>
              </a:rPr>
              <a:t>5. Save all results, process data with MATLAB</a:t>
            </a:r>
            <a:endParaRPr lang="en-US" sz="2200" b="1">
              <a:cs typeface="Calibri"/>
            </a:endParaRPr>
          </a:p>
          <a:p>
            <a:endParaRPr lang="en-US">
              <a:ea typeface="Calibri"/>
              <a:cs typeface="Calibri" panose="020F0502020204030204"/>
            </a:endParaRPr>
          </a:p>
          <a:p>
            <a:endParaRPr lang="en-US">
              <a:ea typeface="Calibri"/>
              <a:cs typeface="Calibri" panose="020F0502020204030204"/>
            </a:endParaRPr>
          </a:p>
          <a:p>
            <a:pPr lvl="1"/>
            <a:endParaRPr lang="en-US">
              <a:ea typeface="Calibri"/>
              <a:cs typeface="Calibri" panose="020F0502020204030204"/>
            </a:endParaRPr>
          </a:p>
          <a:p>
            <a:endParaRPr lang="en-US">
              <a:ea typeface="Calibri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44405451"/>
      </p:ext>
    </p:extLst>
  </p:cSld>
  <p:clrMapOvr>
    <a:masterClrMapping/>
  </p:clrMapOvr>
  <p:transition spd="slow">
    <p:push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991048-3495-5311-E3D8-172D168EE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2967037" cy="823912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ea typeface="Calibri"/>
                <a:cs typeface="Calibri"/>
              </a:rPr>
              <a:t>Without ANC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9A9D49-A7DA-8851-0395-2A20DD4C4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204200" y="1681163"/>
            <a:ext cx="3151188" cy="823912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ea typeface="Calibri"/>
                <a:cs typeface="Calibri"/>
              </a:rPr>
              <a:t>With ANC</a:t>
            </a:r>
            <a:endParaRPr lang="en-US" sz="320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F8D1D55-A02D-4363-E704-E82719127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chemeClr val="accent5">
              <a:lumMod val="50000"/>
            </a:schemeClr>
          </a:solidFill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Demonstration</a:t>
            </a:r>
            <a:endParaRPr lang="en-US" b="1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A door with wires attached to it&#10;&#10;Description automatically generated">
            <a:extLst>
              <a:ext uri="{FF2B5EF4-FFF2-40B4-BE49-F238E27FC236}">
                <a16:creationId xmlns:a16="http://schemas.microsoft.com/office/drawing/2014/main" id="{7CF655BA-1E07-9566-C298-331CD13075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5713" y="2508821"/>
            <a:ext cx="4410075" cy="3316733"/>
          </a:xfrm>
          <a:prstGeom prst="rect">
            <a:avLst/>
          </a:prstGeom>
        </p:spPr>
      </p:pic>
      <p:pic>
        <p:nvPicPr>
          <p:cNvPr id="7" name="WithoutANC">
            <a:hlinkClick r:id="" action="ppaction://media"/>
            <a:extLst>
              <a:ext uri="{FF2B5EF4-FFF2-40B4-BE49-F238E27FC236}">
                <a16:creationId xmlns:a16="http://schemas.microsoft.com/office/drawing/2014/main" id="{299A5521-3CE2-FAC1-5B00-629150E2B4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945562" y="3341688"/>
            <a:ext cx="1666875" cy="1658938"/>
          </a:xfrm>
          <a:prstGeom prst="rect">
            <a:avLst/>
          </a:prstGeom>
        </p:spPr>
      </p:pic>
      <p:pic>
        <p:nvPicPr>
          <p:cNvPr id="9" name="WithANC">
            <a:hlinkClick r:id="" action="ppaction://media"/>
            <a:extLst>
              <a:ext uri="{FF2B5EF4-FFF2-40B4-BE49-F238E27FC236}">
                <a16:creationId xmlns:a16="http://schemas.microsoft.com/office/drawing/2014/main" id="{7140C605-171B-A124-DB12-965353E49BC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08125" y="3429000"/>
            <a:ext cx="1635125" cy="167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54651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7D419-2909-2E51-F703-91626872ADC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INSTANTANEOUS POWER VS TIME</a:t>
            </a:r>
            <a:endParaRPr lang="en-US" b="1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BF036-E782-8056-76BE-0379E47D7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1">
              <a:buNone/>
            </a:pPr>
            <a:endParaRPr lang="en-US" sz="2200" b="1">
              <a:cs typeface="Calibri"/>
            </a:endParaRPr>
          </a:p>
          <a:p>
            <a:endParaRPr lang="en-US">
              <a:ea typeface="Calibri"/>
              <a:cs typeface="Calibri" panose="020F0502020204030204"/>
            </a:endParaRPr>
          </a:p>
          <a:p>
            <a:endParaRPr lang="en-US">
              <a:ea typeface="Calibri"/>
              <a:cs typeface="Calibri" panose="020F0502020204030204"/>
            </a:endParaRPr>
          </a:p>
          <a:p>
            <a:pPr lvl="1"/>
            <a:endParaRPr lang="en-US">
              <a:ea typeface="Calibri"/>
              <a:cs typeface="Calibri" panose="020F0502020204030204"/>
            </a:endParaRPr>
          </a:p>
          <a:p>
            <a:endParaRPr lang="en-US">
              <a:ea typeface="Calibri"/>
              <a:cs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090FDD-E5BD-F77A-A9DE-D4EDDC94B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725" y="1935162"/>
            <a:ext cx="8456613" cy="41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4353"/>
      </p:ext>
    </p:extLst>
  </p:cSld>
  <p:clrMapOvr>
    <a:masterClrMapping/>
  </p:clrMapOvr>
  <p:transition spd="slow">
    <p:push dir="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03C0A-499B-44C4-A395-89EE3B0073C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Future Work</a:t>
            </a:r>
            <a:endParaRPr lang="en-US" b="1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786918-5DEF-A6DB-EDC0-782774072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en-US">
                <a:ea typeface="+mn-lt"/>
                <a:cs typeface="+mn-lt"/>
              </a:rPr>
              <a:t>Incorporate Communication Between DSP and Machine Learning</a:t>
            </a:r>
          </a:p>
          <a:p>
            <a:r>
              <a:rPr lang="en-US">
                <a:ea typeface="+mn-lt"/>
                <a:cs typeface="+mn-lt"/>
              </a:rPr>
              <a:t>Consolidate The Input, Output, And Power Subsystems Into A Unified PCB For Streamlined Functionality.</a:t>
            </a:r>
            <a:endParaRPr lang="en-US">
              <a:ea typeface="Calibri"/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>
                <a:ea typeface="+mn-lt"/>
                <a:cs typeface="+mn-lt"/>
              </a:rPr>
              <a:t>Make Sure To Double Check For Input/Output Ports!</a:t>
            </a:r>
          </a:p>
          <a:p>
            <a:r>
              <a:rPr lang="en-US">
                <a:ea typeface="+mn-lt"/>
                <a:cs typeface="+mn-lt"/>
              </a:rPr>
              <a:t>Optimize The Algorithm For Active Noise Control To Enhance Performance.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Redesign Subsystems for Better Compatibility With Mounting</a:t>
            </a:r>
          </a:p>
          <a:p>
            <a:endParaRPr lang="en-US" sz="32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579901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03C0A-499B-44C4-A395-89EE3B0073C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The Vision</a:t>
            </a:r>
            <a:endParaRPr lang="en-US" b="1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875826F-2A6D-FA4D-2CEB-452FAD4F6B3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cs typeface="Calibri"/>
              </a:rPr>
              <a:t>The goal is to create an anti-noise system that cancels noise over a wide area of the room</a:t>
            </a:r>
          </a:p>
          <a:p>
            <a:r>
              <a:rPr lang="en-US">
                <a:cs typeface="Calibri"/>
              </a:rPr>
              <a:t>The noise we want to cancel is the noise outside of the building</a:t>
            </a:r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60848AA-6F29-9654-F07D-757445D59E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3450" y="2148818"/>
            <a:ext cx="5181600" cy="2911202"/>
          </a:xfrm>
        </p:spPr>
      </p:pic>
      <p:pic>
        <p:nvPicPr>
          <p:cNvPr id="3" name="Picture 2" descr="A diagram of a waveform&#10;&#10;Description automatically generated">
            <a:extLst>
              <a:ext uri="{FF2B5EF4-FFF2-40B4-BE49-F238E27FC236}">
                <a16:creationId xmlns:a16="http://schemas.microsoft.com/office/drawing/2014/main" id="{45B0CFC3-680F-E72A-5FA2-E804DDE79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7093" y="4002679"/>
            <a:ext cx="1731963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40034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838B3-E1C6-7D9B-22E6-8291AE3DA46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50000"/>
            </a:schemeClr>
          </a:solidFill>
        </p:spPr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Standards and Regulation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56FD7C-294D-6386-A2C0-0A2F2592E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96539" y="1681163"/>
            <a:ext cx="4501036" cy="823912"/>
          </a:xfrm>
        </p:spPr>
        <p:txBody>
          <a:bodyPr/>
          <a:lstStyle/>
          <a:p>
            <a:pPr algn="ctr"/>
            <a:r>
              <a:rPr lang="en-US">
                <a:ea typeface="Calibri"/>
                <a:cs typeface="Calibri"/>
              </a:rPr>
              <a:t>Constraints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F81561-8295-577F-0181-62832015B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8141" y="2505075"/>
            <a:ext cx="4669434" cy="3684588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US" sz="2400">
              <a:ea typeface="Calibri"/>
              <a:cs typeface="Calibri"/>
            </a:endParaRPr>
          </a:p>
          <a:p>
            <a:r>
              <a:rPr lang="en-US" sz="2400">
                <a:ea typeface="Calibri"/>
                <a:cs typeface="Calibri"/>
              </a:rPr>
              <a:t>Shall not record noise for longer than necessary (Privacy Concerns)</a:t>
            </a:r>
            <a:endParaRPr lang="en-US">
              <a:ea typeface="Calibri"/>
              <a:cs typeface="Calibri"/>
            </a:endParaRPr>
          </a:p>
          <a:p>
            <a:r>
              <a:rPr lang="en-US" sz="2400">
                <a:ea typeface="Calibri"/>
                <a:cs typeface="Calibri"/>
              </a:rPr>
              <a:t>Shall not cancel in-room-produced sound (Stakeholders)</a:t>
            </a:r>
          </a:p>
          <a:p>
            <a:r>
              <a:rPr lang="en-US" sz="2400">
                <a:ea typeface="Calibri"/>
                <a:cs typeface="Calibri"/>
              </a:rPr>
              <a:t>Shall not be a visible distraction (Stakeholders)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7BAE8-F064-3966-FCA5-192B81E631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372"/>
            <a:ext cx="4522227" cy="819703"/>
          </a:xfrm>
        </p:spPr>
        <p:txBody>
          <a:bodyPr/>
          <a:lstStyle/>
          <a:p>
            <a:pPr algn="ctr"/>
            <a:r>
              <a:rPr lang="en-US">
                <a:ea typeface="Calibri"/>
                <a:cs typeface="Calibri"/>
              </a:rPr>
              <a:t>Regulations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56EC44-307C-7C1A-3951-1DB7725433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690625" cy="368458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400">
              <a:ea typeface="Calibri" panose="020F0502020204030204"/>
              <a:cs typeface="Calibri" panose="020F0502020204030204"/>
            </a:endParaRPr>
          </a:p>
          <a:p>
            <a:r>
              <a:rPr lang="en-US" sz="2400">
                <a:ea typeface="Calibri" panose="020F0502020204030204"/>
                <a:cs typeface="Calibri" panose="020F0502020204030204"/>
              </a:rPr>
              <a:t>Shall not produce noises up to 80 dB for a long time (OSHA)</a:t>
            </a:r>
          </a:p>
          <a:p>
            <a:r>
              <a:rPr lang="en-US" sz="2400">
                <a:ea typeface="Calibri" panose="020F0502020204030204"/>
                <a:cs typeface="Calibri" panose="020F0502020204030204"/>
              </a:rPr>
              <a:t>Minimize reduction of emergency alarms (OSHA)</a:t>
            </a:r>
          </a:p>
          <a:p>
            <a:r>
              <a:rPr lang="en-US" sz="2400">
                <a:ea typeface="Calibri" panose="020F0502020204030204"/>
                <a:cs typeface="Calibri" panose="020F0502020204030204"/>
              </a:rPr>
              <a:t>Shall not obstruct accessible pathways (ADA)</a:t>
            </a:r>
          </a:p>
        </p:txBody>
      </p:sp>
    </p:spTree>
    <p:extLst>
      <p:ext uri="{BB962C8B-B14F-4D97-AF65-F5344CB8AC3E}">
        <p14:creationId xmlns:p14="http://schemas.microsoft.com/office/powerpoint/2010/main" val="3584304081"/>
      </p:ext>
    </p:extLst>
  </p:cSld>
  <p:clrMapOvr>
    <a:masterClrMapping/>
  </p:clrMapOvr>
  <p:transition spd="slow">
    <p:push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6F8DBFCC-E092-A233-7DA6-D291D0D45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2046" y="1273322"/>
            <a:ext cx="11687907" cy="431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67034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6F8DBFCC-E092-A233-7DA6-D291D0D45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25574" y="1715574"/>
            <a:ext cx="22667997" cy="836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487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diagram of a circuit board&#10;&#10;Description automatically generated">
            <a:extLst>
              <a:ext uri="{FF2B5EF4-FFF2-40B4-BE49-F238E27FC236}">
                <a16:creationId xmlns:a16="http://schemas.microsoft.com/office/drawing/2014/main" id="{CE2ADF3E-C6FB-C6A3-6908-A9A68A1900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38915" y="1972215"/>
            <a:ext cx="4427086" cy="2426317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42D389-85E0-B6F8-51C3-DF76B358915B}"/>
              </a:ext>
            </a:extLst>
          </p:cNvPr>
          <p:cNvSpPr txBox="1"/>
          <p:nvPr/>
        </p:nvSpPr>
        <p:spPr>
          <a:xfrm>
            <a:off x="904741" y="1972215"/>
            <a:ext cx="4562805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cs typeface="Calibri"/>
              </a:rPr>
              <a:t>Same circuit was used for both input and error subsystems 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cs typeface="Calibri"/>
              </a:rPr>
              <a:t>Goal of Input is to receive noise from the window or wall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cs typeface="Calibri"/>
              </a:rPr>
              <a:t>Goal of Error is to measure difference between output and input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cs typeface="Calibri"/>
              </a:rPr>
              <a:t>Split into two halves: the  preamplifier stage and the differential amplifier stage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F1C17E6-20DE-BEA9-864D-63702E436547}"/>
              </a:ext>
            </a:extLst>
          </p:cNvPr>
          <p:cNvSpPr txBox="1">
            <a:spLocks/>
          </p:cNvSpPr>
          <p:nvPr/>
        </p:nvSpPr>
        <p:spPr>
          <a:xfrm>
            <a:off x="904741" y="281413"/>
            <a:ext cx="10515600" cy="1325563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Times New Roman"/>
                <a:cs typeface="Times New Roman"/>
              </a:rPr>
              <a:t>Input and Error</a:t>
            </a:r>
            <a:endParaRPr lang="en-US" b="1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8DB2E2-17B5-B710-E366-6D00CB8D85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0621" y="4194979"/>
            <a:ext cx="2177591" cy="217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49315"/>
      </p:ext>
    </p:extLst>
  </p:cSld>
  <p:clrMapOvr>
    <a:masterClrMapping/>
  </p:clrMapOvr>
  <p:transition spd="slow">
    <p:push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6F8DBFCC-E092-A233-7DA6-D291D0D45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2046" y="1273322"/>
            <a:ext cx="11687907" cy="431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9880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6F8DBFCC-E092-A233-7DA6-D291D0D45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49374" y="-3098881"/>
            <a:ext cx="22667997" cy="836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92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0DB77ECDCDB14F964B63537DC66166" ma:contentTypeVersion="15" ma:contentTypeDescription="Create a new document." ma:contentTypeScope="" ma:versionID="5945e787747e4daca2259c38a0f3211e">
  <xsd:schema xmlns:xsd="http://www.w3.org/2001/XMLSchema" xmlns:xs="http://www.w3.org/2001/XMLSchema" xmlns:p="http://schemas.microsoft.com/office/2006/metadata/properties" xmlns:ns3="fdf0ceaf-de00-4276-a7f0-0b292cedf7bb" xmlns:ns4="0ad01d69-7d30-4828-90a0-19390fb9960f" targetNamespace="http://schemas.microsoft.com/office/2006/metadata/properties" ma:root="true" ma:fieldsID="8553594da1d6849276b6cae678e62120" ns3:_="" ns4:_="">
    <xsd:import namespace="fdf0ceaf-de00-4276-a7f0-0b292cedf7bb"/>
    <xsd:import namespace="0ad01d69-7d30-4828-90a0-19390fb9960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DateTaken" minOccurs="0"/>
                <xsd:element ref="ns3:MediaLengthInSecond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f0ceaf-de00-4276-a7f0-0b292cedf7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d01d69-7d30-4828-90a0-19390fb9960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df0ceaf-de00-4276-a7f0-0b292cedf7bb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4A65E0E-6312-43E8-8FE9-97C7CFCA5DEE}">
  <ds:schemaRefs>
    <ds:schemaRef ds:uri="0ad01d69-7d30-4828-90a0-19390fb9960f"/>
    <ds:schemaRef ds:uri="fdf0ceaf-de00-4276-a7f0-0b292cedf7b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BB69A50-B84A-45D0-B9B9-893A70705E8B}">
  <ds:schemaRefs>
    <ds:schemaRef ds:uri="0ad01d69-7d30-4828-90a0-19390fb9960f"/>
    <ds:schemaRef ds:uri="fdf0ceaf-de00-4276-a7f0-0b292cedf7b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AB258BA-6D88-4DB1-AA59-78C86B6CC4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The Problem</vt:lpstr>
      <vt:lpstr>The Vision</vt:lpstr>
      <vt:lpstr>Standards and Regulation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</vt:lpstr>
      <vt:lpstr>PowerPoint Presentation</vt:lpstr>
      <vt:lpstr>PowerPoint Presentation</vt:lpstr>
      <vt:lpstr>Main Processing Bluetooth Communications</vt:lpstr>
      <vt:lpstr>Software</vt:lpstr>
      <vt:lpstr>Mounting</vt:lpstr>
      <vt:lpstr>Mistakes Were Made</vt:lpstr>
      <vt:lpstr>Lessons Learned</vt:lpstr>
      <vt:lpstr>Budget</vt:lpstr>
      <vt:lpstr>Experimental Setup</vt:lpstr>
      <vt:lpstr>Demonstration</vt:lpstr>
      <vt:lpstr>INSTANTANEOUS POWER VS TIME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Pope, Carson (cdpope42)</dc:creator>
  <cp:revision>2</cp:revision>
  <dcterms:created xsi:type="dcterms:W3CDTF">2023-11-27T00:04:18Z</dcterms:created>
  <dcterms:modified xsi:type="dcterms:W3CDTF">2023-12-01T21:26:51Z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0x010100840DB77ECDCDB14F964B63537DC66166</vt:lpwstr>
  </property>
</Properties>
</file>

<file path=docProps/thumbnail.jpeg>
</file>